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80" r:id="rId7"/>
    <p:sldId id="285" r:id="rId8"/>
    <p:sldId id="286" r:id="rId9"/>
    <p:sldId id="289" r:id="rId10"/>
    <p:sldId id="290" r:id="rId11"/>
    <p:sldId id="294" r:id="rId12"/>
    <p:sldId id="301" r:id="rId13"/>
    <p:sldId id="295" r:id="rId14"/>
    <p:sldId id="299" r:id="rId15"/>
    <p:sldId id="314" r:id="rId16"/>
    <p:sldId id="315" r:id="rId17"/>
    <p:sldId id="297" r:id="rId18"/>
    <p:sldId id="311" r:id="rId19"/>
    <p:sldId id="312" r:id="rId20"/>
    <p:sldId id="313" r:id="rId21"/>
    <p:sldId id="296" r:id="rId22"/>
    <p:sldId id="298" r:id="rId23"/>
    <p:sldId id="310" r:id="rId24"/>
    <p:sldId id="316" r:id="rId25"/>
    <p:sldId id="318" r:id="rId26"/>
    <p:sldId id="319" r:id="rId27"/>
    <p:sldId id="320" r:id="rId28"/>
    <p:sldId id="324" r:id="rId29"/>
    <p:sldId id="323" r:id="rId30"/>
    <p:sldId id="321" r:id="rId31"/>
    <p:sldId id="325" r:id="rId32"/>
    <p:sldId id="281" r:id="rId33"/>
    <p:sldId id="272" r:id="rId34"/>
    <p:sldId id="275" r:id="rId35"/>
    <p:sldId id="276" r:id="rId36"/>
    <p:sldId id="292" r:id="rId37"/>
    <p:sldId id="303" r:id="rId38"/>
    <p:sldId id="326" r:id="rId39"/>
    <p:sldId id="327" r:id="rId40"/>
    <p:sldId id="328" r:id="rId41"/>
    <p:sldId id="330" r:id="rId42"/>
    <p:sldId id="262" r:id="rId43"/>
    <p:sldId id="329" r:id="rId44"/>
    <p:sldId id="331" r:id="rId45"/>
    <p:sldId id="261" r:id="rId46"/>
    <p:sldId id="29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/>
    <p:restoredTop sz="94677"/>
  </p:normalViewPr>
  <p:slideViewPr>
    <p:cSldViewPr snapToGrid="0" snapToObjects="1">
      <p:cViewPr>
        <p:scale>
          <a:sx n="98" d="100"/>
          <a:sy n="98" d="100"/>
        </p:scale>
        <p:origin x="5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E0F21F-A238-5047-B6A5-78ADD06356CE}" type="datetimeFigureOut">
              <a:rPr lang="en-US" smtClean="0"/>
              <a:t>12/4/17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F48BD-EBAB-B445-AB1F-B269DDB9B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8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67522-FCED-C04E-AEAF-020CAB0966EE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C0C46-C03C-994C-A201-A113B0217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244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67522-FCED-C04E-AEAF-020CAB0966EE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C0C46-C03C-994C-A201-A113B0217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828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67522-FCED-C04E-AEAF-020CAB0966EE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C0C46-C03C-994C-A201-A113B0217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9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67522-FCED-C04E-AEAF-020CAB0966EE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C0C46-C03C-994C-A201-A113B0217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25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67522-FCED-C04E-AEAF-020CAB0966EE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C0C46-C03C-994C-A201-A113B0217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44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67522-FCED-C04E-AEAF-020CAB0966EE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C0C46-C03C-994C-A201-A113B0217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712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67522-FCED-C04E-AEAF-020CAB0966EE}" type="datetimeFigureOut">
              <a:rPr lang="en-US" smtClean="0"/>
              <a:t>12/4/17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C0C46-C03C-994C-A201-A113B0217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894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67522-FCED-C04E-AEAF-020CAB0966EE}" type="datetimeFigureOut">
              <a:rPr lang="en-US" smtClean="0"/>
              <a:t>12/4/17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C0C46-C03C-994C-A201-A113B0217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09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67522-FCED-C04E-AEAF-020CAB0966EE}" type="datetimeFigureOut">
              <a:rPr lang="en-US" smtClean="0"/>
              <a:t>12/4/17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C0C46-C03C-994C-A201-A113B0217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90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67522-FCED-C04E-AEAF-020CAB0966EE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C0C46-C03C-994C-A201-A113B0217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820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67522-FCED-C04E-AEAF-020CAB0966EE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C0C46-C03C-994C-A201-A113B0217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401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67522-FCED-C04E-AEAF-020CAB0966EE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C0C46-C03C-994C-A201-A113B02171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13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hiny.rstudio.com/gallery/" TargetMode="External"/><Relationship Id="rId4" Type="http://schemas.openxmlformats.org/officeDocument/2006/relationships/hyperlink" Target="http://shiny.rstudio.com/articles/" TargetMode="External"/><Relationship Id="rId5" Type="http://schemas.openxmlformats.org/officeDocument/2006/relationships/hyperlink" Target="http://shiny.rstudio.com/reference/shiny/" TargetMode="External"/><Relationship Id="rId6" Type="http://schemas.openxmlformats.org/officeDocument/2006/relationships/hyperlink" Target="http://shiny.rstudio.com/deploy/" TargetMode="External"/><Relationship Id="rId7" Type="http://schemas.openxmlformats.org/officeDocument/2006/relationships/hyperlink" Target="https://github.com/rstudio/cheatsheets/raw/master/shiny.pdf" TargetMode="External"/><Relationship Id="rId8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hiny.rstudio.com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jpaulson.shinyapps.io/helpmeviz-malnutrition/" TargetMode="External"/><Relationship Id="rId4" Type="http://schemas.openxmlformats.org/officeDocument/2006/relationships/hyperlink" Target="https://github.com/jnpaulson/helpmeviz-malnutrition" TargetMode="External"/><Relationship Id="rId5" Type="http://schemas.openxmlformats.org/officeDocument/2006/relationships/hyperlink" Target="http://shiny.rstudio.com/gallery/kmeans-example.html" TargetMode="External"/><Relationship Id="rId6" Type="http://schemas.openxmlformats.org/officeDocument/2006/relationships/hyperlink" Target="https://tinyurl.com/shiny-example" TargetMode="External"/><Relationship Id="rId7" Type="http://schemas.openxmlformats.org/officeDocument/2006/relationships/hyperlink" Target="https://github.com/jnpaulson/MSD1000" TargetMode="External"/><Relationship Id="rId8" Type="http://schemas.openxmlformats.org/officeDocument/2006/relationships/hyperlink" Target="http://shiny.rstudio.com/gallery/bus-dashboard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hiny.rstudio.com/gallery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hyperlink" Target="https://github.com/datasciencelabs/2016/commit/2ea9f8460a18e97fb05fa41368632a4b1a2d39e7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rstudio.com/products/shiny/download-server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npaulson/helpmeviz-malnutrition" TargetMode="External"/><Relationship Id="rId4" Type="http://schemas.openxmlformats.org/officeDocument/2006/relationships/hyperlink" Target="https://www.rstudio.com/products/shiny/download-server/" TargetMode="External"/><Relationship Id="rId5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jnpaulson/MSD1000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dropbox.com/s/43655dkbr0igp13/testing.Rmd?dl=0" TargetMode="External"/><Relationship Id="rId3" Type="http://schemas.openxmlformats.org/officeDocument/2006/relationships/hyperlink" Target="https://www.rstudio.com/products/shiny/download-server/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hiny.rstudio.com/articles/modules.html" TargetMode="External"/><Relationship Id="rId3" Type="http://schemas.openxmlformats.org/officeDocument/2006/relationships/hyperlink" Target="https://shiny.rstudio.com/articles/reactivity-overview.html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Shiny</a:t>
            </a:r>
            <a:br>
              <a:rPr lang="en-US" dirty="0" smtClean="0"/>
            </a:br>
            <a:r>
              <a:rPr lang="en-US" dirty="0" smtClean="0"/>
              <a:t>Introduction to Data Science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 smtClean="0"/>
              <a:t>Joseph N Paulson</a:t>
            </a:r>
          </a:p>
          <a:p>
            <a:r>
              <a:rPr lang="en-US" dirty="0" err="1"/>
              <a:t>p</a:t>
            </a:r>
            <a:r>
              <a:rPr lang="en-US" dirty="0" err="1" smtClean="0"/>
              <a:t>aulson.joseph@gene.com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387736"/>
            <a:ext cx="574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Several slides modified from Garrett Grolemund / </a:t>
            </a:r>
            <a:r>
              <a:rPr lang="en-US" dirty="0" err="1" smtClean="0"/>
              <a:t>Rstudio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21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- 2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6620" b="-23"/>
          <a:stretch/>
        </p:blipFill>
        <p:spPr>
          <a:xfrm>
            <a:off x="1451065" y="1507538"/>
            <a:ext cx="9289869" cy="501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53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Breakdown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985294"/>
            <a:ext cx="6248400" cy="20320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802674" y="3696789"/>
            <a:ext cx="888275" cy="0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227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Digging a bit deeper.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68" y="1825625"/>
            <a:ext cx="7898154" cy="4351338"/>
          </a:xfrm>
        </p:spPr>
      </p:pic>
    </p:spTree>
    <p:extLst>
      <p:ext uri="{BB962C8B-B14F-4D97-AF65-F5344CB8AC3E}">
        <p14:creationId xmlns:p14="http://schemas.microsoft.com/office/powerpoint/2010/main" val="40261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- Inputs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481" y="929218"/>
            <a:ext cx="3559009" cy="528693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100" y="1267084"/>
            <a:ext cx="3662310" cy="49490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0170" y="1881052"/>
            <a:ext cx="318742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Inputs for the shiny app go within the </a:t>
            </a:r>
            <a:r>
              <a:rPr lang="en-US" dirty="0" err="1" smtClean="0"/>
              <a:t>ui</a:t>
            </a:r>
            <a:r>
              <a:rPr lang="en-US" dirty="0" smtClean="0"/>
              <a:t> component of the shiny app.</a:t>
            </a:r>
          </a:p>
          <a:p>
            <a:endParaRPr lang="en-US" dirty="0"/>
          </a:p>
          <a:p>
            <a:r>
              <a:rPr lang="en-US" dirty="0" smtClean="0"/>
              <a:t>They create the sliders, radio buttons, and clickable values for the HTML user interface. </a:t>
            </a:r>
          </a:p>
          <a:p>
            <a:endParaRPr lang="en-US" dirty="0"/>
          </a:p>
          <a:p>
            <a:r>
              <a:rPr lang="en-US" dirty="0" smtClean="0"/>
              <a:t>The values from the webpage (UI) are transferred to R in a list called ‘input’.</a:t>
            </a:r>
          </a:p>
          <a:p>
            <a:endParaRPr lang="en-US" dirty="0"/>
          </a:p>
          <a:p>
            <a:r>
              <a:rPr lang="en-US" dirty="0" smtClean="0"/>
              <a:t>The values can be extracted and processed through R and are available as </a:t>
            </a:r>
            <a:r>
              <a:rPr lang="en-US" b="1" dirty="0" smtClean="0"/>
              <a:t>input$&lt;</a:t>
            </a:r>
            <a:r>
              <a:rPr lang="en-US" b="1" dirty="0" err="1" smtClean="0"/>
              <a:t>inputID</a:t>
            </a:r>
            <a:r>
              <a:rPr lang="en-US" b="1" dirty="0" smtClean="0"/>
              <a:t>&gt;.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036100" y="1149531"/>
            <a:ext cx="3662310" cy="7315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41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29" y="653224"/>
            <a:ext cx="10744471" cy="5715373"/>
          </a:xfrm>
        </p:spPr>
      </p:pic>
    </p:spTree>
    <p:extLst>
      <p:ext uri="{BB962C8B-B14F-4D97-AF65-F5344CB8AC3E}">
        <p14:creationId xmlns:p14="http://schemas.microsoft.com/office/powerpoint/2010/main" val="25701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 </a:t>
            </a:r>
            <a:r>
              <a:rPr lang="mr-IN" dirty="0" smtClean="0"/>
              <a:t>–</a:t>
            </a:r>
            <a:r>
              <a:rPr lang="en-US" dirty="0" smtClean="0"/>
              <a:t> UI inputs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00" y="2544717"/>
            <a:ext cx="7277100" cy="2095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30925" y="2715304"/>
            <a:ext cx="34442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Extend the basic template to create a </a:t>
            </a:r>
            <a:r>
              <a:rPr lang="en-US" b="1" dirty="0" err="1" smtClean="0"/>
              <a:t>sliderInput</a:t>
            </a:r>
            <a:r>
              <a:rPr lang="en-US" b="1" dirty="0" smtClean="0"/>
              <a:t> </a:t>
            </a:r>
            <a:r>
              <a:rPr lang="en-US" dirty="0" smtClean="0"/>
              <a:t>with a starting value of 1, min of 0 and max of 100</a:t>
            </a:r>
            <a:r>
              <a:rPr lang="en-US" b="1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23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333" y="2416629"/>
            <a:ext cx="7329160" cy="21644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0925" y="2715304"/>
            <a:ext cx="34442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Extend the basic template to create a </a:t>
            </a:r>
            <a:r>
              <a:rPr lang="en-US" b="1" dirty="0" err="1" smtClean="0"/>
              <a:t>sliderInput</a:t>
            </a:r>
            <a:r>
              <a:rPr lang="en-US" b="1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37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</a:t>
            </a:r>
            <a:r>
              <a:rPr lang="mr-IN" dirty="0" smtClean="0"/>
              <a:t>–</a:t>
            </a:r>
            <a:r>
              <a:rPr lang="en-US" dirty="0" smtClean="0"/>
              <a:t> Output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70170" y="1881052"/>
            <a:ext cx="318742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Other pieces go within the UI specifically to display the ‘server’ processed information.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b="1" dirty="0" smtClean="0"/>
              <a:t>*Output</a:t>
            </a:r>
            <a:r>
              <a:rPr lang="en-US" dirty="0" smtClean="0"/>
              <a:t> functions take the output of functions rendered within the server. The rendered values are transferred from the server in </a:t>
            </a:r>
            <a:r>
              <a:rPr lang="en-US" b="1" dirty="0" smtClean="0"/>
              <a:t>output$&lt;</a:t>
            </a:r>
            <a:r>
              <a:rPr lang="en-US" b="1" dirty="0" err="1" smtClean="0"/>
              <a:t>outputID</a:t>
            </a:r>
            <a:r>
              <a:rPr lang="en-US" b="1" dirty="0" smtClean="0"/>
              <a:t>&gt;</a:t>
            </a:r>
            <a:r>
              <a:rPr lang="en-US" dirty="0" smtClean="0"/>
              <a:t> and rendered in the webpage (UI) using the </a:t>
            </a:r>
            <a:r>
              <a:rPr lang="en-US" b="1" dirty="0" smtClean="0"/>
              <a:t>*Output </a:t>
            </a:r>
            <a:r>
              <a:rPr lang="en-US" dirty="0" smtClean="0"/>
              <a:t>functions.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024" y="1515292"/>
            <a:ext cx="8334976" cy="482229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57023" y="3069771"/>
            <a:ext cx="8226120" cy="7315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81005" y="812461"/>
            <a:ext cx="2819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Put into </a:t>
            </a:r>
            <a:r>
              <a:rPr lang="en-US" sz="2200" b="1" dirty="0" smtClean="0">
                <a:solidFill>
                  <a:srgbClr val="FF0000"/>
                </a:solidFill>
              </a:rPr>
              <a:t>server </a:t>
            </a:r>
            <a:r>
              <a:rPr lang="en-US" sz="2200" dirty="0" smtClean="0"/>
              <a:t>portion</a:t>
            </a:r>
            <a:endParaRPr lang="en-US" sz="2200" dirty="0"/>
          </a:p>
        </p:txBody>
      </p:sp>
      <p:sp>
        <p:nvSpPr>
          <p:cNvPr id="10" name="Rectangle 9"/>
          <p:cNvSpPr/>
          <p:nvPr/>
        </p:nvSpPr>
        <p:spPr>
          <a:xfrm>
            <a:off x="8870182" y="812462"/>
            <a:ext cx="239007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Put into </a:t>
            </a:r>
            <a:r>
              <a:rPr lang="en-US" sz="2200" b="1" dirty="0" err="1" smtClean="0">
                <a:solidFill>
                  <a:srgbClr val="FF0000"/>
                </a:solidFill>
              </a:rPr>
              <a:t>ui</a:t>
            </a:r>
            <a:r>
              <a:rPr lang="en-US" sz="2200" b="1" dirty="0" smtClean="0">
                <a:solidFill>
                  <a:srgbClr val="FF0000"/>
                </a:solidFill>
              </a:rPr>
              <a:t> </a:t>
            </a:r>
            <a:r>
              <a:rPr lang="en-US" sz="2200" dirty="0" smtClean="0"/>
              <a:t>function</a:t>
            </a:r>
            <a:endParaRPr lang="en-US" sz="22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8399417" y="483326"/>
            <a:ext cx="0" cy="5828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393474" y="365125"/>
            <a:ext cx="3897086" cy="6180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2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25" y="217393"/>
            <a:ext cx="10959737" cy="638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13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 - UI output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7829" y="2027486"/>
            <a:ext cx="43891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Create a Shiny App using the following template to create a histogram of a user-defined number of draws from a normal distribution (or any distribution).</a:t>
            </a:r>
          </a:p>
          <a:p>
            <a:endParaRPr lang="en-US" dirty="0"/>
          </a:p>
          <a:p>
            <a:r>
              <a:rPr lang="en-US" dirty="0" smtClean="0"/>
              <a:t>The general structure for the </a:t>
            </a:r>
            <a:r>
              <a:rPr lang="en-US" dirty="0" err="1" smtClean="0"/>
              <a:t>ui</a:t>
            </a:r>
            <a:r>
              <a:rPr lang="en-US" dirty="0" smtClean="0"/>
              <a:t> and server are in place as is the code required for plotting the histogram and drawing the ‘n’ draws.</a:t>
            </a:r>
          </a:p>
          <a:p>
            <a:endParaRPr lang="en-US" dirty="0"/>
          </a:p>
          <a:p>
            <a:r>
              <a:rPr lang="en-US" dirty="0" smtClean="0"/>
              <a:t>In particular, you only need to prepare the plot. We only need to create a </a:t>
            </a:r>
            <a:r>
              <a:rPr lang="en-US" b="1" dirty="0" err="1" smtClean="0"/>
              <a:t>numericInput</a:t>
            </a:r>
            <a:r>
              <a:rPr lang="en-US" dirty="0" smtClean="0"/>
              <a:t> that will say how many draws to make from a distribution and a </a:t>
            </a:r>
            <a:r>
              <a:rPr lang="en-US" b="1" dirty="0" err="1" smtClean="0"/>
              <a:t>plotOutput</a:t>
            </a:r>
            <a:r>
              <a:rPr lang="en-US" b="1" dirty="0" smtClean="0"/>
              <a:t> </a:t>
            </a:r>
            <a:r>
              <a:rPr lang="en-US" dirty="0" smtClean="0"/>
              <a:t>that will plot the </a:t>
            </a:r>
            <a:r>
              <a:rPr lang="en-US" b="1" dirty="0" smtClean="0"/>
              <a:t>hist</a:t>
            </a:r>
            <a:r>
              <a:rPr lang="en-US" dirty="0" smtClean="0"/>
              <a:t>ogram.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303" y="1843346"/>
            <a:ext cx="5486400" cy="3784600"/>
          </a:xfrm>
        </p:spPr>
      </p:pic>
    </p:spTree>
    <p:extLst>
      <p:ext uri="{BB962C8B-B14F-4D97-AF65-F5344CB8AC3E}">
        <p14:creationId xmlns:p14="http://schemas.microsoft.com/office/powerpoint/2010/main" val="142614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451" y="208371"/>
            <a:ext cx="10515600" cy="1325563"/>
          </a:xfrm>
        </p:spPr>
        <p:txBody>
          <a:bodyPr/>
          <a:lstStyle/>
          <a:p>
            <a:r>
              <a:rPr lang="en-US" dirty="0" smtClean="0"/>
              <a:t>What is Shiny?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451" y="1423851"/>
            <a:ext cx="10998925" cy="475311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300" dirty="0" smtClean="0"/>
              <a:t>Shiny is an R package developed by </a:t>
            </a:r>
            <a:r>
              <a:rPr lang="en-US" sz="3300" dirty="0" err="1" smtClean="0"/>
              <a:t>RStudio</a:t>
            </a:r>
            <a:r>
              <a:rPr lang="en-US" sz="3300" dirty="0" smtClean="0"/>
              <a:t> that allows one to create interactive websites and visualizations.</a:t>
            </a:r>
            <a:endParaRPr lang="en-US" dirty="0" smtClean="0"/>
          </a:p>
          <a:p>
            <a:r>
              <a:rPr lang="en-US" dirty="0" smtClean="0"/>
              <a:t>Overview:</a:t>
            </a:r>
          </a:p>
          <a:p>
            <a:pPr lvl="1"/>
            <a:r>
              <a:rPr lang="en-US" dirty="0" smtClean="0">
                <a:hlinkClick r:id="rId2"/>
              </a:rPr>
              <a:t>http://shiny.rstudio.com/</a:t>
            </a:r>
            <a:endParaRPr lang="en-US" dirty="0" smtClean="0"/>
          </a:p>
          <a:p>
            <a:r>
              <a:rPr lang="en-US" dirty="0" smtClean="0"/>
              <a:t>Gallery:</a:t>
            </a:r>
          </a:p>
          <a:p>
            <a:pPr lvl="1"/>
            <a:r>
              <a:rPr lang="en-US" dirty="0" smtClean="0">
                <a:hlinkClick r:id="rId3"/>
              </a:rPr>
              <a:t>http://shiny.rstudio.com/gallery/</a:t>
            </a:r>
            <a:endParaRPr lang="en-US" dirty="0" smtClean="0"/>
          </a:p>
          <a:p>
            <a:r>
              <a:rPr lang="en-US" dirty="0" smtClean="0"/>
              <a:t>Documentation:</a:t>
            </a:r>
          </a:p>
          <a:p>
            <a:pPr lvl="1"/>
            <a:r>
              <a:rPr lang="en-US" dirty="0" smtClean="0">
                <a:hlinkClick r:id="rId4"/>
              </a:rPr>
              <a:t>http://shiny.rstudio.com/articles/</a:t>
            </a: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http://shiny.rstudio.com/reference/shiny/</a:t>
            </a:r>
            <a:r>
              <a:rPr lang="en-US" dirty="0" smtClean="0"/>
              <a:t> </a:t>
            </a:r>
          </a:p>
          <a:p>
            <a:r>
              <a:rPr lang="en-US" dirty="0" smtClean="0"/>
              <a:t>Deployment:</a:t>
            </a:r>
          </a:p>
          <a:p>
            <a:pPr lvl="1"/>
            <a:r>
              <a:rPr lang="en-US" dirty="0" smtClean="0">
                <a:hlinkClick r:id="rId6"/>
              </a:rPr>
              <a:t>http://shiny.rstudio.com/deploy/</a:t>
            </a:r>
            <a:endParaRPr lang="en-US" dirty="0" smtClean="0"/>
          </a:p>
          <a:p>
            <a:r>
              <a:rPr lang="en-US" dirty="0" smtClean="0"/>
              <a:t>Cheat sheet:</a:t>
            </a:r>
          </a:p>
          <a:p>
            <a:pPr lvl="1"/>
            <a:r>
              <a:rPr lang="en-US" dirty="0" smtClean="0">
                <a:hlinkClick r:id="rId7"/>
              </a:rPr>
              <a:t>Link here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8994" y="2642937"/>
            <a:ext cx="4704806" cy="35340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44488" y="6176962"/>
            <a:ext cx="5551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this presentation, shiny is not a shiny art installation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35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681" y="1968931"/>
            <a:ext cx="5524500" cy="4038600"/>
          </a:xfrm>
        </p:spPr>
      </p:pic>
      <p:sp>
        <p:nvSpPr>
          <p:cNvPr id="5" name="Rectangle 4"/>
          <p:cNvSpPr/>
          <p:nvPr/>
        </p:nvSpPr>
        <p:spPr>
          <a:xfrm>
            <a:off x="552994" y="1968931"/>
            <a:ext cx="34442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We added a </a:t>
            </a:r>
            <a:r>
              <a:rPr lang="en-US" b="1" dirty="0" err="1" smtClean="0"/>
              <a:t>numericInput</a:t>
            </a:r>
            <a:r>
              <a:rPr lang="en-US" b="1" dirty="0" smtClean="0"/>
              <a:t> </a:t>
            </a:r>
            <a:r>
              <a:rPr lang="en-US" dirty="0" smtClean="0"/>
              <a:t>to say how many draws to make from a distribution (</a:t>
            </a:r>
            <a:r>
              <a:rPr lang="en-US" dirty="0" err="1" smtClean="0"/>
              <a:t>eg</a:t>
            </a:r>
            <a:r>
              <a:rPr lang="en-US" dirty="0" smtClean="0"/>
              <a:t>. </a:t>
            </a:r>
            <a:r>
              <a:rPr lang="en-US" b="1" dirty="0" err="1" smtClean="0"/>
              <a:t>rnorm</a:t>
            </a:r>
            <a:r>
              <a:rPr lang="en-US" dirty="0" smtClean="0"/>
              <a:t>) and provided the </a:t>
            </a:r>
            <a:r>
              <a:rPr lang="en-US" b="1" dirty="0" err="1" smtClean="0"/>
              <a:t>hist</a:t>
            </a:r>
            <a:r>
              <a:rPr lang="en-US" dirty="0" smtClean="0"/>
              <a:t> function within </a:t>
            </a:r>
            <a:r>
              <a:rPr lang="en-US" b="1" dirty="0" err="1" smtClean="0"/>
              <a:t>output$hist</a:t>
            </a:r>
            <a:r>
              <a:rPr lang="en-US" dirty="0" smtClean="0"/>
              <a:t> the </a:t>
            </a:r>
            <a:r>
              <a:rPr lang="en-US" b="1" dirty="0" err="1" smtClean="0"/>
              <a:t>input$n</a:t>
            </a:r>
            <a:r>
              <a:rPr lang="en-US" b="1" dirty="0" smtClean="0"/>
              <a:t> </a:t>
            </a:r>
            <a:r>
              <a:rPr lang="en-US" dirty="0" smtClean="0"/>
              <a:t>normal distribution draws.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643769" y="4124205"/>
            <a:ext cx="697558" cy="353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024078" y="3331040"/>
            <a:ext cx="697558" cy="353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92547" y="2669580"/>
            <a:ext cx="3836561" cy="6614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5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Breakdown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985294"/>
            <a:ext cx="6248400" cy="20320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1796142" y="4249785"/>
            <a:ext cx="888275" cy="0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24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70170" y="1881052"/>
            <a:ext cx="318742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These pieces go within the </a:t>
            </a:r>
            <a:r>
              <a:rPr lang="en-US" b="1" dirty="0" smtClean="0"/>
              <a:t>server </a:t>
            </a:r>
            <a:r>
              <a:rPr lang="en-US" dirty="0" smtClean="0"/>
              <a:t>function and are the workhorse between taking the hard written functions and display.</a:t>
            </a:r>
          </a:p>
          <a:p>
            <a:endParaRPr lang="en-US" dirty="0"/>
          </a:p>
          <a:p>
            <a:r>
              <a:rPr lang="en-US" dirty="0" smtClean="0"/>
              <a:t>The render functions perform the opposite task of the input  functions and grab the output values and converts it into HTML code.</a:t>
            </a:r>
          </a:p>
          <a:p>
            <a:endParaRPr lang="en-US" dirty="0" smtClean="0"/>
          </a:p>
          <a:p>
            <a:r>
              <a:rPr lang="en-US" dirty="0" smtClean="0"/>
              <a:t>The rendered values are transferred from the server in </a:t>
            </a:r>
            <a:r>
              <a:rPr lang="en-US" b="1" dirty="0" smtClean="0"/>
              <a:t>output$&lt;</a:t>
            </a:r>
            <a:r>
              <a:rPr lang="en-US" b="1" dirty="0" err="1" smtClean="0"/>
              <a:t>outputID</a:t>
            </a:r>
            <a:r>
              <a:rPr lang="en-US" b="1" dirty="0" smtClean="0"/>
              <a:t>&gt;</a:t>
            </a:r>
            <a:r>
              <a:rPr lang="en-US" dirty="0" smtClean="0"/>
              <a:t> and rendered in the webpage (UI).</a:t>
            </a:r>
          </a:p>
          <a:p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024" y="1515292"/>
            <a:ext cx="8334976" cy="482229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68262" y="4376056"/>
            <a:ext cx="8226120" cy="7315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81005" y="812461"/>
            <a:ext cx="29130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Put </a:t>
            </a:r>
            <a:r>
              <a:rPr lang="en-US" sz="2200" smtClean="0"/>
              <a:t>into </a:t>
            </a:r>
            <a:r>
              <a:rPr lang="en-US" sz="2200" b="1" smtClean="0">
                <a:solidFill>
                  <a:srgbClr val="FF0000"/>
                </a:solidFill>
              </a:rPr>
              <a:t>server </a:t>
            </a:r>
            <a:r>
              <a:rPr lang="en-US" sz="2200" smtClean="0"/>
              <a:t>portion</a:t>
            </a:r>
            <a:endParaRPr lang="en-US" sz="2200" dirty="0"/>
          </a:p>
        </p:txBody>
      </p:sp>
      <p:sp>
        <p:nvSpPr>
          <p:cNvPr id="10" name="Rectangle 9"/>
          <p:cNvSpPr/>
          <p:nvPr/>
        </p:nvSpPr>
        <p:spPr>
          <a:xfrm>
            <a:off x="8870182" y="812462"/>
            <a:ext cx="228428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Put into </a:t>
            </a:r>
            <a:r>
              <a:rPr lang="en-US" sz="2200" b="1" dirty="0" err="1" smtClean="0">
                <a:solidFill>
                  <a:srgbClr val="FF0000"/>
                </a:solidFill>
              </a:rPr>
              <a:t>ui</a:t>
            </a:r>
            <a:r>
              <a:rPr lang="en-US" sz="2200" b="1" dirty="0" smtClean="0">
                <a:solidFill>
                  <a:srgbClr val="FF0000"/>
                </a:solidFill>
              </a:rPr>
              <a:t> </a:t>
            </a:r>
            <a:r>
              <a:rPr lang="en-US" sz="2200" dirty="0" smtClean="0"/>
              <a:t>portion</a:t>
            </a:r>
            <a:endParaRPr lang="en-US" sz="22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8399417" y="483326"/>
            <a:ext cx="0" cy="5828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678090" y="156755"/>
            <a:ext cx="3250978" cy="6180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2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14" y="459222"/>
            <a:ext cx="10004334" cy="601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0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 - Render output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7829" y="2027486"/>
            <a:ext cx="43891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Create a Shiny App using the following template to plot the iris dataset given:</a:t>
            </a:r>
          </a:p>
          <a:p>
            <a:endParaRPr lang="en-US" dirty="0"/>
          </a:p>
          <a:p>
            <a:r>
              <a:rPr lang="en-US" dirty="0" smtClean="0"/>
              <a:t>The general structure for the </a:t>
            </a:r>
            <a:r>
              <a:rPr lang="en-US" dirty="0" err="1" smtClean="0"/>
              <a:t>ui</a:t>
            </a:r>
            <a:r>
              <a:rPr lang="en-US" dirty="0" smtClean="0"/>
              <a:t> and server are in place as is the code to plot the output from the server.</a:t>
            </a:r>
          </a:p>
          <a:p>
            <a:endParaRPr lang="en-US" dirty="0"/>
          </a:p>
          <a:p>
            <a:r>
              <a:rPr lang="en-US" dirty="0" smtClean="0"/>
              <a:t>In particular, you only need to prepare and </a:t>
            </a:r>
            <a:r>
              <a:rPr lang="en-US" b="1" dirty="0" err="1" smtClean="0"/>
              <a:t>renderPlot</a:t>
            </a:r>
            <a:r>
              <a:rPr lang="en-US" b="1" dirty="0" smtClean="0"/>
              <a:t> </a:t>
            </a:r>
            <a:r>
              <a:rPr lang="en-US" dirty="0" smtClean="0"/>
              <a:t>the plot.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116" y="2194560"/>
            <a:ext cx="6442131" cy="2750888"/>
          </a:xfrm>
        </p:spPr>
      </p:pic>
    </p:spTree>
    <p:extLst>
      <p:ext uri="{BB962C8B-B14F-4D97-AF65-F5344CB8AC3E}">
        <p14:creationId xmlns:p14="http://schemas.microsoft.com/office/powerpoint/2010/main" val="96612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7829" y="2027486"/>
            <a:ext cx="43891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Create a Shiny App using the following template to plot the iris dataset given:</a:t>
            </a:r>
          </a:p>
          <a:p>
            <a:endParaRPr lang="en-US" dirty="0"/>
          </a:p>
          <a:p>
            <a:r>
              <a:rPr lang="en-US" dirty="0" smtClean="0"/>
              <a:t>The general structure for the </a:t>
            </a:r>
            <a:r>
              <a:rPr lang="en-US" dirty="0" err="1" smtClean="0"/>
              <a:t>ui</a:t>
            </a:r>
            <a:r>
              <a:rPr lang="en-US" dirty="0" smtClean="0"/>
              <a:t> and server are in place as is the code to plot the output from the server.</a:t>
            </a:r>
          </a:p>
          <a:p>
            <a:endParaRPr lang="en-US" dirty="0"/>
          </a:p>
          <a:p>
            <a:r>
              <a:rPr lang="en-US" dirty="0" smtClean="0"/>
              <a:t>In particular, you only need to prepare and </a:t>
            </a:r>
            <a:r>
              <a:rPr lang="en-US" b="1" dirty="0" err="1" smtClean="0"/>
              <a:t>renderPlot</a:t>
            </a:r>
            <a:r>
              <a:rPr lang="en-US" b="1" dirty="0" smtClean="0"/>
              <a:t> </a:t>
            </a:r>
            <a:r>
              <a:rPr lang="en-US" dirty="0" smtClean="0"/>
              <a:t>the </a:t>
            </a:r>
            <a:r>
              <a:rPr lang="en-US" smtClean="0"/>
              <a:t>plot.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155" y="1583443"/>
            <a:ext cx="4523376" cy="3408023"/>
          </a:xfrm>
        </p:spPr>
      </p:pic>
      <p:sp>
        <p:nvSpPr>
          <p:cNvPr id="7" name="Rectangle 6"/>
          <p:cNvSpPr/>
          <p:nvPr/>
        </p:nvSpPr>
        <p:spPr>
          <a:xfrm>
            <a:off x="6456971" y="3320147"/>
            <a:ext cx="3451934" cy="8338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21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Reactivity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925" y="1550987"/>
            <a:ext cx="8507023" cy="5043988"/>
          </a:xfrm>
        </p:spPr>
      </p:pic>
      <p:sp>
        <p:nvSpPr>
          <p:cNvPr id="3" name="TextBox 2"/>
          <p:cNvSpPr txBox="1"/>
          <p:nvPr/>
        </p:nvSpPr>
        <p:spPr>
          <a:xfrm>
            <a:off x="0" y="2553384"/>
            <a:ext cx="33702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When the sliders, text, numeric, really any of the inputs are modified the functions within the server </a:t>
            </a:r>
            <a:r>
              <a:rPr lang="en-US" i="1" dirty="0" smtClean="0"/>
              <a:t>react </a:t>
            </a:r>
            <a:r>
              <a:rPr lang="en-US" dirty="0" smtClean="0"/>
              <a:t>to the changed input and re-render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22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343" y="1825625"/>
            <a:ext cx="8571314" cy="4351338"/>
          </a:xfrm>
        </p:spPr>
      </p:pic>
      <p:sp>
        <p:nvSpPr>
          <p:cNvPr id="3" name="Rectangle 2"/>
          <p:cNvSpPr/>
          <p:nvPr/>
        </p:nvSpPr>
        <p:spPr>
          <a:xfrm>
            <a:off x="6074229" y="5172891"/>
            <a:ext cx="3997234" cy="73152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An input value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9845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88" y="875212"/>
            <a:ext cx="9836081" cy="5327877"/>
          </a:xfrm>
        </p:spPr>
      </p:pic>
      <p:sp>
        <p:nvSpPr>
          <p:cNvPr id="5" name="Rectangle 4"/>
          <p:cNvSpPr/>
          <p:nvPr/>
        </p:nvSpPr>
        <p:spPr>
          <a:xfrm>
            <a:off x="6008914" y="2200775"/>
            <a:ext cx="1410789" cy="8338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5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Reactivity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your apps become more complicated, it can be useful to simplify your code and create </a:t>
            </a:r>
            <a:r>
              <a:rPr lang="en-US" b="1" dirty="0" smtClean="0"/>
              <a:t>reactive</a:t>
            </a:r>
            <a:r>
              <a:rPr lang="en-US" dirty="0" smtClean="0"/>
              <a:t> functions within the server to use across the multiple functions within the server.</a:t>
            </a:r>
          </a:p>
          <a:p>
            <a:endParaRPr lang="en-US" dirty="0"/>
          </a:p>
          <a:p>
            <a:r>
              <a:rPr lang="en-US" dirty="0" smtClean="0"/>
              <a:t>For example, we can create </a:t>
            </a:r>
            <a:r>
              <a:rPr lang="en-US" b="1" dirty="0" smtClean="0"/>
              <a:t>reactive </a:t>
            </a:r>
            <a:r>
              <a:rPr lang="en-US" dirty="0" smtClean="0"/>
              <a:t>data to use within multiple functions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76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few examples we will go over (Lots of examples in </a:t>
            </a:r>
            <a:r>
              <a:rPr lang="en-US" dirty="0" smtClean="0">
                <a:hlinkClick r:id="rId2"/>
              </a:rPr>
              <a:t>the gallery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Simple</a:t>
            </a:r>
          </a:p>
          <a:p>
            <a:pPr lvl="2"/>
            <a:r>
              <a:rPr lang="en-US" dirty="0" smtClean="0">
                <a:hlinkClick r:id="rId3"/>
              </a:rPr>
              <a:t>Malnutrition visualization example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>
                <a:hlinkClick r:id="rId4"/>
              </a:rPr>
              <a:t>Github Code</a:t>
            </a:r>
            <a:endParaRPr lang="en-US" dirty="0" smtClean="0"/>
          </a:p>
          <a:p>
            <a:pPr lvl="2"/>
            <a:r>
              <a:rPr lang="en-US" dirty="0" smtClean="0">
                <a:hlinkClick r:id="rId5"/>
              </a:rPr>
              <a:t>http://shiny.rstudio.com/gallery/single-file-shiny-app.html</a:t>
            </a:r>
          </a:p>
          <a:p>
            <a:pPr lvl="2"/>
            <a:r>
              <a:rPr lang="en-US" dirty="0" smtClean="0">
                <a:hlinkClick r:id="rId5"/>
              </a:rPr>
              <a:t>http://shiny.rstudio.com/gallery/kmeans-example.html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Slightly more advanced</a:t>
            </a:r>
          </a:p>
          <a:p>
            <a:pPr lvl="2"/>
            <a:r>
              <a:rPr lang="en-US" dirty="0" smtClean="0">
                <a:hlinkClick r:id="rId6"/>
              </a:rPr>
              <a:t>Diarrheal microbiome cohort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>
                <a:hlinkClick r:id="rId7"/>
              </a:rPr>
              <a:t>Github Code</a:t>
            </a:r>
            <a:endParaRPr lang="en-US" dirty="0" smtClean="0">
              <a:hlinkClick r:id="rId8"/>
            </a:endParaRPr>
          </a:p>
          <a:p>
            <a:pPr lvl="2"/>
            <a:r>
              <a:rPr lang="en-US" dirty="0" smtClean="0">
                <a:hlinkClick r:id="rId8"/>
              </a:rPr>
              <a:t>http://shiny.rstudio.com/gallery/movie-explorer.html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41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 - Reactivity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7829" y="2027486"/>
            <a:ext cx="43891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Create a Shiny App using the following template to plot the iris dataset given:</a:t>
            </a:r>
          </a:p>
          <a:p>
            <a:endParaRPr lang="en-US" dirty="0"/>
          </a:p>
          <a:p>
            <a:r>
              <a:rPr lang="en-US" dirty="0" smtClean="0"/>
              <a:t>The general structure for the </a:t>
            </a:r>
            <a:r>
              <a:rPr lang="en-US" dirty="0" err="1" smtClean="0"/>
              <a:t>ui</a:t>
            </a:r>
            <a:r>
              <a:rPr lang="en-US" dirty="0" smtClean="0"/>
              <a:t> and server are in place as is the code to plot the output from the server.</a:t>
            </a:r>
          </a:p>
          <a:p>
            <a:endParaRPr lang="en-US" dirty="0"/>
          </a:p>
          <a:p>
            <a:r>
              <a:rPr lang="en-US" dirty="0" smtClean="0"/>
              <a:t>We want to display a plot for either the Iris or Car datasets depending on the selection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743" y="1567543"/>
            <a:ext cx="6215901" cy="3149668"/>
          </a:xfrm>
        </p:spPr>
      </p:pic>
    </p:spTree>
    <p:extLst>
      <p:ext uri="{BB962C8B-B14F-4D97-AF65-F5344CB8AC3E}">
        <p14:creationId xmlns:p14="http://schemas.microsoft.com/office/powerpoint/2010/main" val="77502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7829" y="2027486"/>
            <a:ext cx="43891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Create a Shiny App using the following template to plot the iris dataset given:</a:t>
            </a:r>
          </a:p>
          <a:p>
            <a:endParaRPr lang="en-US" dirty="0"/>
          </a:p>
          <a:p>
            <a:r>
              <a:rPr lang="en-US" dirty="0" smtClean="0"/>
              <a:t>The general structure for the </a:t>
            </a:r>
            <a:r>
              <a:rPr lang="en-US" dirty="0" err="1" smtClean="0"/>
              <a:t>ui</a:t>
            </a:r>
            <a:r>
              <a:rPr lang="en-US" dirty="0" smtClean="0"/>
              <a:t> and server are in place as is the code to plot the output from the server.</a:t>
            </a:r>
          </a:p>
          <a:p>
            <a:endParaRPr lang="en-US" dirty="0"/>
          </a:p>
          <a:p>
            <a:r>
              <a:rPr lang="en-US" dirty="0" smtClean="0"/>
              <a:t>We want to display a plot for either the Iris or Car datasets depending on the selection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654" y="1267165"/>
            <a:ext cx="6934200" cy="4292600"/>
          </a:xfrm>
        </p:spPr>
      </p:pic>
      <p:sp>
        <p:nvSpPr>
          <p:cNvPr id="6" name="Rectangle 5"/>
          <p:cNvSpPr/>
          <p:nvPr/>
        </p:nvSpPr>
        <p:spPr>
          <a:xfrm>
            <a:off x="5647074" y="3778967"/>
            <a:ext cx="3065852" cy="8338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4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Digging deeper.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985294"/>
            <a:ext cx="6248400" cy="20320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802674" y="3696789"/>
            <a:ext cx="888275" cy="0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5834744" y="2635647"/>
            <a:ext cx="735873" cy="699294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796142" y="4249785"/>
            <a:ext cx="888275" cy="0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802674" y="4724400"/>
            <a:ext cx="888275" cy="0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08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Digging a bit deeper.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565" y="1825625"/>
            <a:ext cx="9492870" cy="4351338"/>
          </a:xfrm>
        </p:spPr>
      </p:pic>
    </p:spTree>
    <p:extLst>
      <p:ext uri="{BB962C8B-B14F-4D97-AF65-F5344CB8AC3E}">
        <p14:creationId xmlns:p14="http://schemas.microsoft.com/office/powerpoint/2010/main" val="30527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Digging a bit deeper.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866" y="1825625"/>
            <a:ext cx="5734267" cy="4351338"/>
          </a:xfrm>
        </p:spPr>
      </p:pic>
    </p:spTree>
    <p:extLst>
      <p:ext uri="{BB962C8B-B14F-4D97-AF65-F5344CB8AC3E}">
        <p14:creationId xmlns:p14="http://schemas.microsoft.com/office/powerpoint/2010/main" val="91235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Digging a bit deeper.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533" y="1825625"/>
            <a:ext cx="5584933" cy="4351338"/>
          </a:xfrm>
        </p:spPr>
      </p:pic>
      <p:sp>
        <p:nvSpPr>
          <p:cNvPr id="5" name="Rectangle 4"/>
          <p:cNvSpPr/>
          <p:nvPr/>
        </p:nvSpPr>
        <p:spPr>
          <a:xfrm>
            <a:off x="3303532" y="2693129"/>
            <a:ext cx="5584933" cy="12257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40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 </a:t>
            </a:r>
            <a:r>
              <a:rPr lang="mr-IN" dirty="0" smtClean="0"/>
              <a:t>–</a:t>
            </a:r>
            <a:r>
              <a:rPr lang="en-US" dirty="0" smtClean="0"/>
              <a:t> tabs and other HTML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7829" y="2027486"/>
            <a:ext cx="43891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Create a Shiny App using the following template to create a ’</a:t>
            </a:r>
            <a:r>
              <a:rPr lang="en-US" b="1" dirty="0" err="1" smtClean="0"/>
              <a:t>tabsetPanel</a:t>
            </a:r>
            <a:r>
              <a:rPr lang="en-US" dirty="0" err="1" smtClean="0"/>
              <a:t>’ized</a:t>
            </a:r>
            <a:r>
              <a:rPr lang="en-US" dirty="0" smtClean="0"/>
              <a:t> app with </a:t>
            </a:r>
            <a:r>
              <a:rPr lang="en-US" b="1" dirty="0" err="1" smtClean="0"/>
              <a:t>tabPanel</a:t>
            </a:r>
            <a:r>
              <a:rPr lang="en-US" dirty="0" err="1" smtClean="0"/>
              <a:t>s</a:t>
            </a:r>
            <a:r>
              <a:rPr lang="en-US" b="1" dirty="0" smtClean="0"/>
              <a:t> </a:t>
            </a:r>
            <a:r>
              <a:rPr lang="en-US" dirty="0" smtClean="0"/>
              <a:t>that will recreate the app we made earlier. </a:t>
            </a:r>
          </a:p>
          <a:p>
            <a:endParaRPr lang="en-US" dirty="0"/>
          </a:p>
          <a:p>
            <a:r>
              <a:rPr lang="en-US" dirty="0" smtClean="0"/>
              <a:t>But this time, will make one tab for inputs (</a:t>
            </a:r>
            <a:r>
              <a:rPr lang="en-US" b="1" dirty="0" err="1" smtClean="0"/>
              <a:t>numericInput</a:t>
            </a:r>
            <a:r>
              <a:rPr lang="en-US" b="1" dirty="0" smtClean="0"/>
              <a:t> </a:t>
            </a:r>
            <a:r>
              <a:rPr lang="en-US" dirty="0" smtClean="0"/>
              <a:t>for our n observations) and another tab for the histogram output (using </a:t>
            </a:r>
            <a:r>
              <a:rPr lang="en-US" b="1" dirty="0" err="1" smtClean="0"/>
              <a:t>plotOutput</a:t>
            </a:r>
            <a:r>
              <a:rPr lang="en-US" dirty="0" smtClean="0"/>
              <a:t>)</a:t>
            </a:r>
            <a:endParaRPr lang="en-US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252" y="2208054"/>
            <a:ext cx="3810000" cy="3403600"/>
          </a:xfrm>
        </p:spPr>
      </p:pic>
    </p:spTree>
    <p:extLst>
      <p:ext uri="{BB962C8B-B14F-4D97-AF65-F5344CB8AC3E}">
        <p14:creationId xmlns:p14="http://schemas.microsoft.com/office/powerpoint/2010/main" val="59042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7829" y="2027486"/>
            <a:ext cx="43891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Create a Shiny App using the following template to create a ’</a:t>
            </a:r>
            <a:r>
              <a:rPr lang="en-US" b="1" dirty="0" err="1" smtClean="0"/>
              <a:t>tabsetPanel</a:t>
            </a:r>
            <a:r>
              <a:rPr lang="en-US" dirty="0" err="1" smtClean="0"/>
              <a:t>’ized</a:t>
            </a:r>
            <a:r>
              <a:rPr lang="en-US" dirty="0" smtClean="0"/>
              <a:t> app with </a:t>
            </a:r>
            <a:r>
              <a:rPr lang="en-US" b="1" dirty="0" err="1" smtClean="0"/>
              <a:t>tabPanel</a:t>
            </a:r>
            <a:r>
              <a:rPr lang="en-US" dirty="0" err="1" smtClean="0"/>
              <a:t>s</a:t>
            </a:r>
            <a:r>
              <a:rPr lang="en-US" b="1" dirty="0" smtClean="0"/>
              <a:t> </a:t>
            </a:r>
            <a:r>
              <a:rPr lang="en-US" dirty="0" smtClean="0"/>
              <a:t>that will recreate the app we made earlier. </a:t>
            </a:r>
          </a:p>
          <a:p>
            <a:endParaRPr lang="en-US" dirty="0"/>
          </a:p>
          <a:p>
            <a:r>
              <a:rPr lang="en-US" dirty="0" smtClean="0"/>
              <a:t>But this time, will make one tab for inputs (</a:t>
            </a:r>
            <a:r>
              <a:rPr lang="en-US" b="1" dirty="0" err="1" smtClean="0"/>
              <a:t>numericInput</a:t>
            </a:r>
            <a:r>
              <a:rPr lang="en-US" b="1" dirty="0" smtClean="0"/>
              <a:t> </a:t>
            </a:r>
            <a:r>
              <a:rPr lang="en-US" dirty="0" smtClean="0"/>
              <a:t>for our n observations) and another tab for the histogram output (using </a:t>
            </a:r>
            <a:r>
              <a:rPr lang="en-US" b="1" dirty="0" err="1" smtClean="0"/>
              <a:t>plotOutput</a:t>
            </a:r>
            <a:r>
              <a:rPr lang="en-US" dirty="0" smtClean="0"/>
              <a:t>)</a:t>
            </a:r>
            <a:endParaRPr lang="en-US" b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913" y="1525180"/>
            <a:ext cx="4750950" cy="4351338"/>
          </a:xfrm>
        </p:spPr>
      </p:pic>
    </p:spTree>
    <p:extLst>
      <p:ext uri="{BB962C8B-B14F-4D97-AF65-F5344CB8AC3E}">
        <p14:creationId xmlns:p14="http://schemas.microsoft.com/office/powerpoint/2010/main" val="203512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design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033" y="1386919"/>
            <a:ext cx="10284823" cy="547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95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design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982" y="1450030"/>
            <a:ext cx="8560525" cy="513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7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Shiny overview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730" y="1292794"/>
            <a:ext cx="8592539" cy="5473766"/>
          </a:xfrm>
        </p:spPr>
      </p:pic>
      <p:sp>
        <p:nvSpPr>
          <p:cNvPr id="5" name="TextBox 4"/>
          <p:cNvSpPr txBox="1"/>
          <p:nvPr/>
        </p:nvSpPr>
        <p:spPr>
          <a:xfrm>
            <a:off x="0" y="6120229"/>
            <a:ext cx="2808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Slides modified / borrowed from </a:t>
            </a:r>
            <a:r>
              <a:rPr lang="en-US" u="sng" dirty="0">
                <a:hlinkClick r:id="rId3" tooltip="adding shiny pdf. This material was contributed by Garrett Grolemund"/>
              </a:rPr>
              <a:t> Garrett Grolemund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64377" y="2353528"/>
            <a:ext cx="86084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Every Shiny app is maintained by a computer (laptop, desktop or server) running 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81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Deploying your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Shinyapps.io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Local shiny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75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588" y="1027906"/>
            <a:ext cx="9207323" cy="5144997"/>
          </a:xfrm>
        </p:spPr>
      </p:pic>
    </p:spTree>
    <p:extLst>
      <p:ext uri="{BB962C8B-B14F-4D97-AF65-F5344CB8AC3E}">
        <p14:creationId xmlns:p14="http://schemas.microsoft.com/office/powerpoint/2010/main" val="19236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deployment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cloud server instance</a:t>
            </a:r>
          </a:p>
          <a:p>
            <a:pPr lvl="1"/>
            <a:r>
              <a:rPr lang="en-US" dirty="0" smtClean="0"/>
              <a:t>I prefer to use either Amazon Web Services (AWS) or </a:t>
            </a:r>
            <a:r>
              <a:rPr lang="en-US" dirty="0" err="1" smtClean="0"/>
              <a:t>DigitalOcean</a:t>
            </a:r>
            <a:endParaRPr lang="en-US" dirty="0" smtClean="0"/>
          </a:p>
          <a:p>
            <a:pPr marL="228600" lvl="1">
              <a:spcBef>
                <a:spcPts val="1000"/>
              </a:spcBef>
            </a:pPr>
            <a:r>
              <a:rPr lang="en-US" dirty="0" smtClean="0"/>
              <a:t>Install </a:t>
            </a:r>
            <a:r>
              <a:rPr lang="en-US" dirty="0" smtClean="0">
                <a:hlinkClick r:id="rId2"/>
              </a:rPr>
              <a:t>Shiny</a:t>
            </a:r>
            <a:r>
              <a:rPr lang="en-US" dirty="0" smtClean="0"/>
              <a:t> Server [optionally </a:t>
            </a:r>
            <a:r>
              <a:rPr lang="en-US" dirty="0" smtClean="0">
                <a:hlinkClick r:id="rId2"/>
              </a:rPr>
              <a:t>Rstudio</a:t>
            </a:r>
            <a:r>
              <a:rPr lang="en-US" dirty="0" smtClean="0"/>
              <a:t> Server as well]</a:t>
            </a:r>
          </a:p>
          <a:p>
            <a:pPr marL="228600" lvl="1">
              <a:spcBef>
                <a:spcPts val="1000"/>
              </a:spcBef>
            </a:pPr>
            <a:r>
              <a:rPr lang="en-US" dirty="0" smtClean="0"/>
              <a:t>Go to Shiny App directory [default: /</a:t>
            </a:r>
            <a:r>
              <a:rPr lang="en-US" dirty="0" err="1" smtClean="0"/>
              <a:t>srv</a:t>
            </a:r>
            <a:r>
              <a:rPr lang="en-US" dirty="0" smtClean="0"/>
              <a:t>/shiny-server/shiny]</a:t>
            </a:r>
          </a:p>
          <a:p>
            <a:pPr marL="228600" lvl="1">
              <a:spcBef>
                <a:spcPts val="1000"/>
              </a:spcBef>
            </a:pPr>
            <a:r>
              <a:rPr lang="en-US" dirty="0" smtClean="0"/>
              <a:t>Make folder for your project along with </a:t>
            </a:r>
            <a:r>
              <a:rPr lang="en-US" dirty="0" err="1" smtClean="0"/>
              <a:t>server.R</a:t>
            </a:r>
            <a:r>
              <a:rPr lang="en-US" dirty="0" smtClean="0"/>
              <a:t> and </a:t>
            </a:r>
            <a:r>
              <a:rPr lang="en-US" dirty="0" err="1" smtClean="0"/>
              <a:t>ui.R</a:t>
            </a:r>
            <a:endParaRPr lang="en-US" dirty="0"/>
          </a:p>
          <a:p>
            <a:pPr marL="685800" lvl="2">
              <a:spcBef>
                <a:spcPts val="1000"/>
              </a:spcBef>
            </a:pPr>
            <a:r>
              <a:rPr lang="en-US" dirty="0" smtClean="0"/>
              <a:t>Optionally do this through </a:t>
            </a:r>
            <a:r>
              <a:rPr lang="en-US" dirty="0" err="1" smtClean="0"/>
              <a:t>Rstudio</a:t>
            </a:r>
            <a:r>
              <a:rPr lang="en-US" dirty="0" smtClean="0"/>
              <a:t> server and allow it to create the files and example scripts </a:t>
            </a:r>
          </a:p>
          <a:p>
            <a:pPr marL="228600" lvl="1">
              <a:spcBef>
                <a:spcPts val="1000"/>
              </a:spcBef>
            </a:pPr>
            <a:r>
              <a:rPr lang="en-US" dirty="0" smtClean="0"/>
              <a:t>Modify</a:t>
            </a:r>
          </a:p>
          <a:p>
            <a:pPr marL="228600" lvl="1">
              <a:spcBef>
                <a:spcPts val="1000"/>
              </a:spcBef>
            </a:pPr>
            <a:r>
              <a:rPr lang="en-US" dirty="0" smtClean="0"/>
              <a:t>Enjoy and Profit @ </a:t>
            </a:r>
            <a:r>
              <a:rPr lang="en-US" dirty="0" smtClean="0">
                <a:solidFill>
                  <a:srgbClr val="FF0000"/>
                </a:solidFill>
              </a:rPr>
              <a:t>your-</a:t>
            </a:r>
            <a:r>
              <a:rPr lang="en-US" dirty="0" err="1" smtClean="0">
                <a:solidFill>
                  <a:srgbClr val="FF0000"/>
                </a:solidFill>
              </a:rPr>
              <a:t>ip</a:t>
            </a:r>
            <a:r>
              <a:rPr lang="en-US" dirty="0" smtClean="0">
                <a:solidFill>
                  <a:srgbClr val="FF0000"/>
                </a:solidFill>
              </a:rPr>
              <a:t>-address</a:t>
            </a:r>
            <a:r>
              <a:rPr lang="mr-IN" dirty="0" smtClean="0"/>
              <a:t>:3838/</a:t>
            </a:r>
            <a:r>
              <a:rPr lang="mr-IN" dirty="0" err="1" smtClean="0"/>
              <a:t>shiny</a:t>
            </a:r>
            <a:r>
              <a:rPr lang="mr-IN" dirty="0" smtClean="0"/>
              <a:t>/</a:t>
            </a:r>
            <a:r>
              <a:rPr lang="en-US" dirty="0" smtClean="0">
                <a:solidFill>
                  <a:srgbClr val="FF0000"/>
                </a:solidFill>
              </a:rPr>
              <a:t>your-project-folder-name</a:t>
            </a:r>
          </a:p>
          <a:p>
            <a:pPr lvl="1"/>
            <a:endParaRPr lang="en-US" dirty="0" smtClean="0"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53194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deployment workflow - 2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place shiny scripts into a </a:t>
            </a:r>
            <a:r>
              <a:rPr lang="en-US" dirty="0" err="1" smtClean="0"/>
              <a:t>github</a:t>
            </a:r>
            <a:r>
              <a:rPr lang="en-US" dirty="0" smtClean="0"/>
              <a:t> repository and anyone can run your apps locally with the </a:t>
            </a:r>
            <a:r>
              <a:rPr lang="en-US" dirty="0" err="1" smtClean="0"/>
              <a:t>runGithub</a:t>
            </a:r>
            <a:r>
              <a:rPr lang="en-US" dirty="0" smtClean="0"/>
              <a:t> function (or </a:t>
            </a:r>
            <a:r>
              <a:rPr lang="en-US" dirty="0" err="1" smtClean="0"/>
              <a:t>url</a:t>
            </a:r>
            <a:r>
              <a:rPr lang="en-US" dirty="0" smtClean="0"/>
              <a:t> and </a:t>
            </a:r>
            <a:r>
              <a:rPr lang="en-US" dirty="0" err="1" smtClean="0"/>
              <a:t>runUrl</a:t>
            </a:r>
            <a:r>
              <a:rPr lang="en-US" dirty="0" smtClean="0"/>
              <a:t>).</a:t>
            </a:r>
          </a:p>
          <a:p>
            <a:pPr lvl="1"/>
            <a:r>
              <a:rPr lang="en-US" dirty="0" smtClean="0"/>
              <a:t>For example</a:t>
            </a:r>
          </a:p>
          <a:p>
            <a:pPr lvl="2"/>
            <a:r>
              <a:rPr lang="en-US" dirty="0" smtClean="0">
                <a:hlinkClick r:id="rId2"/>
              </a:rPr>
              <a:t>https://github.com/jnpaulson/MSD1000</a:t>
            </a:r>
            <a:endParaRPr lang="en-US" dirty="0" smtClean="0"/>
          </a:p>
          <a:p>
            <a:pPr lvl="2"/>
            <a:r>
              <a:rPr lang="en-US" dirty="0" smtClean="0">
                <a:hlinkClick r:id="rId3"/>
              </a:rPr>
              <a:t>https://github.com/jnpaulson/helpmeviz-malnutrition</a:t>
            </a:r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pPr lvl="2"/>
            <a:endParaRPr lang="en-US" dirty="0" smtClean="0"/>
          </a:p>
          <a:p>
            <a:pPr lvl="1"/>
            <a:endParaRPr lang="en-US" dirty="0" smtClean="0">
              <a:hlinkClick r:id="rId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835" y="4664891"/>
            <a:ext cx="7116183" cy="84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9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</a:t>
            </a:r>
            <a:r>
              <a:rPr lang="en-US" smtClean="0"/>
              <a:t>workflow </a:t>
            </a:r>
            <a:r>
              <a:rPr lang="en-US" dirty="0" smtClean="0"/>
              <a:t>-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 shiny code within an </a:t>
            </a:r>
            <a:r>
              <a:rPr lang="en-US" dirty="0" err="1" smtClean="0"/>
              <a:t>Rmarkdown</a:t>
            </a:r>
            <a:r>
              <a:rPr lang="en-US" dirty="0" smtClean="0"/>
              <a:t> file.</a:t>
            </a:r>
          </a:p>
          <a:p>
            <a:endParaRPr lang="en-US" dirty="0"/>
          </a:p>
          <a:p>
            <a:r>
              <a:rPr lang="en-US" dirty="0" smtClean="0"/>
              <a:t>This allows for static components and then shiny/interactive components within the HTML produced document.</a:t>
            </a:r>
          </a:p>
          <a:p>
            <a:pPr lvl="1"/>
            <a:r>
              <a:rPr lang="en-US" dirty="0" smtClean="0">
                <a:hlinkClick r:id="rId2"/>
              </a:rPr>
              <a:t>Download the </a:t>
            </a:r>
            <a:r>
              <a:rPr lang="en-US" smtClean="0">
                <a:hlinkClick r:id="rId2"/>
              </a:rPr>
              <a:t>example here</a:t>
            </a:r>
            <a:endParaRPr lang="en-US" dirty="0" smtClean="0"/>
          </a:p>
          <a:p>
            <a:pPr lvl="2"/>
            <a:r>
              <a:rPr lang="en-US" dirty="0" smtClean="0"/>
              <a:t>Note: requires no </a:t>
            </a:r>
            <a:r>
              <a:rPr lang="en-US" dirty="0" err="1" smtClean="0"/>
              <a:t>ShinyApp</a:t>
            </a:r>
            <a:r>
              <a:rPr lang="en-US" dirty="0" smtClean="0"/>
              <a:t> function call (nor </a:t>
            </a:r>
            <a:r>
              <a:rPr lang="en-US" dirty="0" err="1" smtClean="0"/>
              <a:t>ui</a:t>
            </a:r>
            <a:r>
              <a:rPr lang="en-US" dirty="0" smtClean="0"/>
              <a:t> / server function definitions)</a:t>
            </a:r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pPr lvl="2"/>
            <a:endParaRPr lang="en-US" dirty="0" smtClean="0"/>
          </a:p>
          <a:p>
            <a:pPr lvl="1"/>
            <a:endParaRPr lang="en-US" dirty="0" smtClean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66381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shiny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Modules - </a:t>
            </a:r>
            <a:r>
              <a:rPr lang="en-US" dirty="0" smtClean="0">
                <a:hlinkClick r:id="rId2"/>
              </a:rPr>
              <a:t>https://shiny.rstudio.com/articles/modules.html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Reactive Inputs and other Reactivity - </a:t>
            </a:r>
            <a:r>
              <a:rPr lang="en-US" dirty="0" smtClean="0">
                <a:hlinkClick r:id="rId3"/>
              </a:rPr>
              <a:t>https://shiny.rstudio.com/articles/reactivity-overview.html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61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Internship @ Genentech (Summer 2017)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675" y="1507922"/>
            <a:ext cx="7622649" cy="501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2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goes into Shiny?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Shiny can be broken down into two pieces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Interface (user interface, </a:t>
            </a:r>
            <a:r>
              <a:rPr lang="en-US" dirty="0" err="1" smtClean="0"/>
              <a:t>ui</a:t>
            </a:r>
            <a:r>
              <a:rPr lang="en-US" dirty="0" smtClean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Backend (server)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 smtClean="0"/>
          </a:p>
          <a:p>
            <a:r>
              <a:rPr lang="en-US" dirty="0" smtClean="0"/>
              <a:t>Shiny communicates between the Interface and Backend through two lists [the lists you’ve learned to use in R]</a:t>
            </a:r>
          </a:p>
          <a:p>
            <a:pPr lvl="1"/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</a:t>
            </a:r>
            <a:r>
              <a:rPr lang="en-US" dirty="0" smtClean="0"/>
              <a:t>nput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output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89263"/>
            <a:ext cx="106553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Lets create an R app through </a:t>
            </a:r>
            <a:r>
              <a:rPr lang="en-US" dirty="0" err="1" smtClean="0"/>
              <a:t>RStudio</a:t>
            </a:r>
            <a:r>
              <a:rPr lang="en-US" dirty="0" smtClean="0"/>
              <a:t>. </a:t>
            </a:r>
          </a:p>
          <a:p>
            <a:r>
              <a:rPr lang="en-US" dirty="0" smtClean="0"/>
              <a:t>It’ll come with a ton of stuff.</a:t>
            </a:r>
          </a:p>
          <a:p>
            <a:r>
              <a:rPr lang="en-US" dirty="0" smtClean="0"/>
              <a:t>Lets remove it and replace with a minimalist product that will produce an empty (visually) webpage. 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537" y="4001294"/>
            <a:ext cx="62484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1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Do </a:t>
            </a:r>
            <a:r>
              <a:rPr lang="en-US" dirty="0"/>
              <a:t>I</a:t>
            </a:r>
            <a:r>
              <a:rPr lang="en-US" dirty="0" smtClean="0"/>
              <a:t>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3110"/>
            <a:ext cx="355092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following can be put within a single file, </a:t>
            </a:r>
            <a:r>
              <a:rPr lang="en-US" dirty="0" err="1" smtClean="0"/>
              <a:t>eg</a:t>
            </a:r>
            <a:r>
              <a:rPr lang="en-US" dirty="0" smtClean="0"/>
              <a:t>. </a:t>
            </a:r>
            <a:r>
              <a:rPr lang="en-US" b="1" dirty="0" err="1" smtClean="0"/>
              <a:t>app.R</a:t>
            </a:r>
            <a:r>
              <a:rPr lang="en-US" b="1" dirty="0" smtClean="0"/>
              <a:t> </a:t>
            </a:r>
            <a:r>
              <a:rPr lang="en-US" dirty="0" smtClean="0"/>
              <a:t>the </a:t>
            </a:r>
            <a:r>
              <a:rPr lang="en-US" dirty="0" err="1" smtClean="0"/>
              <a:t>ui</a:t>
            </a:r>
            <a:r>
              <a:rPr lang="en-US" dirty="0" smtClean="0"/>
              <a:t> and server portions can be separated into two files:</a:t>
            </a:r>
          </a:p>
          <a:p>
            <a:pPr marL="0" indent="0">
              <a:buNone/>
            </a:pPr>
            <a:r>
              <a:rPr lang="en-US" b="1" dirty="0" err="1" smtClean="0"/>
              <a:t>ui.R</a:t>
            </a:r>
            <a:r>
              <a:rPr lang="en-US" dirty="0" smtClean="0"/>
              <a:t> and </a:t>
            </a:r>
            <a:r>
              <a:rPr lang="en-US" b="1" dirty="0" err="1" smtClean="0"/>
              <a:t>server.R</a:t>
            </a:r>
            <a:endParaRPr lang="en-US" b="1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and run locally with the </a:t>
            </a:r>
            <a:r>
              <a:rPr lang="en-US" b="1" dirty="0" err="1" smtClean="0"/>
              <a:t>runApp</a:t>
            </a:r>
            <a:r>
              <a:rPr lang="en-US" b="1" dirty="0" smtClean="0"/>
              <a:t> </a:t>
            </a:r>
            <a:r>
              <a:rPr lang="en-US" dirty="0" smtClean="0"/>
              <a:t>function.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554" y="2462779"/>
            <a:ext cx="62484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 </a:t>
            </a:r>
            <a:r>
              <a:rPr lang="mr-IN" dirty="0" smtClean="0"/>
              <a:t>–</a:t>
            </a:r>
            <a:r>
              <a:rPr lang="en-US" dirty="0" smtClean="0"/>
              <a:t> run this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985294"/>
            <a:ext cx="62484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4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- 1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5413"/>
          <a:stretch/>
        </p:blipFill>
        <p:spPr>
          <a:xfrm>
            <a:off x="477424" y="1841863"/>
            <a:ext cx="11237152" cy="330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8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1289</Words>
  <Application>Microsoft Macintosh PowerPoint</Application>
  <PresentationFormat>Widescreen</PresentationFormat>
  <Paragraphs>173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Calibri</vt:lpstr>
      <vt:lpstr>Calibri Light</vt:lpstr>
      <vt:lpstr>Mangal</vt:lpstr>
      <vt:lpstr>Arial</vt:lpstr>
      <vt:lpstr>Office Theme</vt:lpstr>
      <vt:lpstr>Introduction to Shiny Introduction to Data Science</vt:lpstr>
      <vt:lpstr>What is Shiny?</vt:lpstr>
      <vt:lpstr>Examples</vt:lpstr>
      <vt:lpstr>Shiny overview</vt:lpstr>
      <vt:lpstr>What goes into Shiny?</vt:lpstr>
      <vt:lpstr>Template</vt:lpstr>
      <vt:lpstr>Just Do It.</vt:lpstr>
      <vt:lpstr>Assessment – run this</vt:lpstr>
      <vt:lpstr>Overview - 1</vt:lpstr>
      <vt:lpstr>Overview - 2</vt:lpstr>
      <vt:lpstr>UI Breakdown</vt:lpstr>
      <vt:lpstr>Digging a bit deeper.</vt:lpstr>
      <vt:lpstr>UI - Inputs</vt:lpstr>
      <vt:lpstr>PowerPoint Presentation</vt:lpstr>
      <vt:lpstr>Assessment – UI inputs </vt:lpstr>
      <vt:lpstr>Solution</vt:lpstr>
      <vt:lpstr>UI – Output</vt:lpstr>
      <vt:lpstr>PowerPoint Presentation</vt:lpstr>
      <vt:lpstr>Assessment - UI output</vt:lpstr>
      <vt:lpstr>Solution</vt:lpstr>
      <vt:lpstr>Server Breakdown</vt:lpstr>
      <vt:lpstr>Server</vt:lpstr>
      <vt:lpstr>PowerPoint Presentation</vt:lpstr>
      <vt:lpstr>Assessment - Render output</vt:lpstr>
      <vt:lpstr>Solution</vt:lpstr>
      <vt:lpstr>Reactivity</vt:lpstr>
      <vt:lpstr>PowerPoint Presentation</vt:lpstr>
      <vt:lpstr>PowerPoint Presentation</vt:lpstr>
      <vt:lpstr>Reactivity</vt:lpstr>
      <vt:lpstr>Assessment - Reactivity</vt:lpstr>
      <vt:lpstr>Solution</vt:lpstr>
      <vt:lpstr>Digging deeper.</vt:lpstr>
      <vt:lpstr>Digging a bit deeper.</vt:lpstr>
      <vt:lpstr>Digging a bit deeper.</vt:lpstr>
      <vt:lpstr>Digging a bit deeper.</vt:lpstr>
      <vt:lpstr>Assessment – tabs and other HTML</vt:lpstr>
      <vt:lpstr>Solution</vt:lpstr>
      <vt:lpstr>App design</vt:lpstr>
      <vt:lpstr>App design</vt:lpstr>
      <vt:lpstr>Deploying your app</vt:lpstr>
      <vt:lpstr>PowerPoint Presentation</vt:lpstr>
      <vt:lpstr>Example deployment workflow</vt:lpstr>
      <vt:lpstr>Example deployment workflow - 2</vt:lpstr>
      <vt:lpstr>Example workflow - 3</vt:lpstr>
      <vt:lpstr>Other shiny topics</vt:lpstr>
      <vt:lpstr>Internship @ Genentech (Summer 2017)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Shiny Introduction to Data Science</dc:title>
  <dc:creator>Joseph Paulson</dc:creator>
  <cp:lastModifiedBy>Joseph Paulson</cp:lastModifiedBy>
  <cp:revision>51</cp:revision>
  <dcterms:created xsi:type="dcterms:W3CDTF">2017-12-04T03:45:56Z</dcterms:created>
  <dcterms:modified xsi:type="dcterms:W3CDTF">2017-12-04T09:29:49Z</dcterms:modified>
</cp:coreProperties>
</file>